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  <p:embeddedFont>
      <p:font typeface="Poppins Extra-Light" panose="020B0604020202020204" charset="0"/>
      <p:regular r:id="rId15"/>
    </p:embeddedFont>
    <p:embeddedFont>
      <p:font typeface="Poppins Light" panose="00000400000000000000" pitchFamily="2" charset="0"/>
      <p:regular r:id="rId16"/>
    </p:embeddedFont>
    <p:embeddedFont>
      <p:font typeface="Poppins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6.svg"/><Relationship Id="rId4" Type="http://schemas.openxmlformats.org/officeDocument/2006/relationships/image" Target="../media/image9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1" b="-8393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>
            <a:off x="1664332" y="8024773"/>
            <a:ext cx="424953" cy="424953"/>
          </a:xfrm>
          <a:custGeom>
            <a:avLst/>
            <a:gdLst/>
            <a:ahLst/>
            <a:cxnLst/>
            <a:rect l="l" t="t" r="r" b="b"/>
            <a:pathLst>
              <a:path w="424953" h="424953">
                <a:moveTo>
                  <a:pt x="0" y="0"/>
                </a:moveTo>
                <a:lnTo>
                  <a:pt x="424954" y="0"/>
                </a:lnTo>
                <a:lnTo>
                  <a:pt x="424954" y="424953"/>
                </a:lnTo>
                <a:lnTo>
                  <a:pt x="0" y="424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0413701" y="2775890"/>
            <a:ext cx="6075034" cy="2861002"/>
            <a:chOff x="0" y="0"/>
            <a:chExt cx="941182" cy="4432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182" cy="443244"/>
            </a:xfrm>
            <a:custGeom>
              <a:avLst/>
              <a:gdLst/>
              <a:ahLst/>
              <a:cxnLst/>
              <a:rect l="l" t="t" r="r" b="b"/>
              <a:pathLst>
                <a:path w="941182" h="443244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417756"/>
                  </a:lnTo>
                  <a:cubicBezTo>
                    <a:pt x="941182" y="431833"/>
                    <a:pt x="929771" y="443244"/>
                    <a:pt x="915694" y="443244"/>
                  </a:cubicBezTo>
                  <a:lnTo>
                    <a:pt x="25488" y="443244"/>
                  </a:lnTo>
                  <a:cubicBezTo>
                    <a:pt x="11411" y="443244"/>
                    <a:pt x="0" y="431833"/>
                    <a:pt x="0" y="417756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7"/>
              <a:stretch>
                <a:fillRect t="-9985" b="-9985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13701" y="5800956"/>
            <a:ext cx="6075034" cy="2861002"/>
            <a:chOff x="0" y="0"/>
            <a:chExt cx="941182" cy="4432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182" cy="443244"/>
            </a:xfrm>
            <a:custGeom>
              <a:avLst/>
              <a:gdLst/>
              <a:ahLst/>
              <a:cxnLst/>
              <a:rect l="l" t="t" r="r" b="b"/>
              <a:pathLst>
                <a:path w="941182" h="443244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417756"/>
                  </a:lnTo>
                  <a:cubicBezTo>
                    <a:pt x="941182" y="431833"/>
                    <a:pt x="929771" y="443244"/>
                    <a:pt x="915694" y="443244"/>
                  </a:cubicBezTo>
                  <a:lnTo>
                    <a:pt x="25488" y="443244"/>
                  </a:lnTo>
                  <a:cubicBezTo>
                    <a:pt x="11411" y="443244"/>
                    <a:pt x="0" y="431833"/>
                    <a:pt x="0" y="417756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8"/>
              <a:stretch>
                <a:fillRect t="-20337" b="-20337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7814971" y="1818541"/>
            <a:ext cx="2474085" cy="2945505"/>
          </a:xfrm>
          <a:custGeom>
            <a:avLst/>
            <a:gdLst/>
            <a:ahLst/>
            <a:cxnLst/>
            <a:rect l="l" t="t" r="r" b="b"/>
            <a:pathLst>
              <a:path w="2474085" h="2945505">
                <a:moveTo>
                  <a:pt x="2474085" y="0"/>
                </a:moveTo>
                <a:lnTo>
                  <a:pt x="0" y="0"/>
                </a:lnTo>
                <a:lnTo>
                  <a:pt x="0" y="2945505"/>
                </a:lnTo>
                <a:lnTo>
                  <a:pt x="2474085" y="2945505"/>
                </a:lnTo>
                <a:lnTo>
                  <a:pt x="24740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910147" y="2531574"/>
            <a:ext cx="7858440" cy="461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4"/>
              </a:lnSpc>
            </a:pPr>
            <a:r>
              <a:rPr lang="en-US" sz="57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PREDICCIÓN DE RETRASOS EN VUELOS COMERCIALES UTILIZANDO MODELOS DE CLASIFICACIÓN</a:t>
            </a:r>
          </a:p>
          <a:p>
            <a:pPr algn="l">
              <a:lnSpc>
                <a:spcPts val="5114"/>
              </a:lnSpc>
            </a:pPr>
            <a:endParaRPr lang="en-US" sz="574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4332" y="6563638"/>
            <a:ext cx="8090262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PREPARADO POR: </a:t>
            </a:r>
          </a:p>
          <a:p>
            <a:pPr algn="l">
              <a:lnSpc>
                <a:spcPts val="2940"/>
              </a:lnSpc>
            </a:pPr>
            <a:r>
              <a:rPr lang="en-US" sz="2100" spc="6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ANGIEL E. FERNANDEZ O</a:t>
            </a:r>
          </a:p>
          <a:p>
            <a:pPr algn="l">
              <a:lnSpc>
                <a:spcPts val="2940"/>
              </a:lnSpc>
            </a:pPr>
            <a:r>
              <a:rPr lang="en-US" sz="2100" spc="6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8-897-592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8279" y="8021032"/>
            <a:ext cx="3732086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 Final de la materia de Modelos Predictivos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6" t="-30777" r="-4528" b="-335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0" y="5692120"/>
            <a:ext cx="18628767" cy="4594880"/>
            <a:chOff x="0" y="0"/>
            <a:chExt cx="3102731" cy="7653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2731" cy="765304"/>
            </a:xfrm>
            <a:custGeom>
              <a:avLst/>
              <a:gdLst/>
              <a:ahLst/>
              <a:cxnLst/>
              <a:rect l="l" t="t" r="r" b="b"/>
              <a:pathLst>
                <a:path w="3102731" h="765304">
                  <a:moveTo>
                    <a:pt x="0" y="0"/>
                  </a:moveTo>
                  <a:lnTo>
                    <a:pt x="3102731" y="0"/>
                  </a:lnTo>
                  <a:lnTo>
                    <a:pt x="3102731" y="765304"/>
                  </a:lnTo>
                  <a:lnTo>
                    <a:pt x="0" y="765304"/>
                  </a:lnTo>
                  <a:close/>
                </a:path>
              </a:pathLst>
            </a:custGeom>
            <a:blipFill>
              <a:blip r:embed="rId3"/>
              <a:stretch>
                <a:fillRect t="-144335" b="-25731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0515" y="2927771"/>
            <a:ext cx="5828840" cy="1184569"/>
            <a:chOff x="0" y="0"/>
            <a:chExt cx="1535168" cy="3119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5168" cy="311985"/>
            </a:xfrm>
            <a:custGeom>
              <a:avLst/>
              <a:gdLst/>
              <a:ahLst/>
              <a:cxnLst/>
              <a:rect l="l" t="t" r="r" b="b"/>
              <a:pathLst>
                <a:path w="1535168" h="311985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298703"/>
                  </a:lnTo>
                  <a:cubicBezTo>
                    <a:pt x="1535168" y="306039"/>
                    <a:pt x="1529221" y="311985"/>
                    <a:pt x="1521886" y="311985"/>
                  </a:cubicBezTo>
                  <a:lnTo>
                    <a:pt x="13282" y="311985"/>
                  </a:lnTo>
                  <a:cubicBezTo>
                    <a:pt x="9759" y="311985"/>
                    <a:pt x="6381" y="310586"/>
                    <a:pt x="3890" y="308095"/>
                  </a:cubicBezTo>
                  <a:cubicBezTo>
                    <a:pt x="1399" y="305604"/>
                    <a:pt x="0" y="302226"/>
                    <a:pt x="0" y="298703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35168" cy="369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379" y="4417140"/>
            <a:ext cx="5828840" cy="786556"/>
            <a:chOff x="0" y="0"/>
            <a:chExt cx="1535168" cy="2071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5168" cy="207159"/>
            </a:xfrm>
            <a:custGeom>
              <a:avLst/>
              <a:gdLst/>
              <a:ahLst/>
              <a:cxnLst/>
              <a:rect l="l" t="t" r="r" b="b"/>
              <a:pathLst>
                <a:path w="1535168" h="207159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193877"/>
                  </a:lnTo>
                  <a:cubicBezTo>
                    <a:pt x="1535168" y="201212"/>
                    <a:pt x="1529221" y="207159"/>
                    <a:pt x="1521886" y="207159"/>
                  </a:cubicBezTo>
                  <a:lnTo>
                    <a:pt x="13282" y="207159"/>
                  </a:lnTo>
                  <a:cubicBezTo>
                    <a:pt x="5947" y="207159"/>
                    <a:pt x="0" y="201212"/>
                    <a:pt x="0" y="193877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35168" cy="26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56379" y="325640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1"/>
                </a:lnTo>
                <a:lnTo>
                  <a:pt x="0" y="536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12" name="Group 12"/>
          <p:cNvGrpSpPr/>
          <p:nvPr/>
        </p:nvGrpSpPr>
        <p:grpSpPr>
          <a:xfrm>
            <a:off x="12158744" y="4365491"/>
            <a:ext cx="5828840" cy="1009019"/>
            <a:chOff x="0" y="0"/>
            <a:chExt cx="1535168" cy="2657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35168" cy="265750"/>
            </a:xfrm>
            <a:custGeom>
              <a:avLst/>
              <a:gdLst/>
              <a:ahLst/>
              <a:cxnLst/>
              <a:rect l="l" t="t" r="r" b="b"/>
              <a:pathLst>
                <a:path w="1535168" h="265750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252468"/>
                  </a:lnTo>
                  <a:cubicBezTo>
                    <a:pt x="1535168" y="259803"/>
                    <a:pt x="1529221" y="265750"/>
                    <a:pt x="1521886" y="265750"/>
                  </a:cubicBezTo>
                  <a:lnTo>
                    <a:pt x="13282" y="265750"/>
                  </a:lnTo>
                  <a:cubicBezTo>
                    <a:pt x="5947" y="265750"/>
                    <a:pt x="0" y="259803"/>
                    <a:pt x="0" y="252468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35168" cy="322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67731" y="2797811"/>
            <a:ext cx="5876304" cy="1089045"/>
            <a:chOff x="0" y="0"/>
            <a:chExt cx="1547668" cy="2868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7669" cy="286827"/>
            </a:xfrm>
            <a:custGeom>
              <a:avLst/>
              <a:gdLst/>
              <a:ahLst/>
              <a:cxnLst/>
              <a:rect l="l" t="t" r="r" b="b"/>
              <a:pathLst>
                <a:path w="1547669" h="286827">
                  <a:moveTo>
                    <a:pt x="13175" y="0"/>
                  </a:moveTo>
                  <a:lnTo>
                    <a:pt x="1534494" y="0"/>
                  </a:lnTo>
                  <a:cubicBezTo>
                    <a:pt x="1537988" y="0"/>
                    <a:pt x="1541339" y="1388"/>
                    <a:pt x="1543810" y="3859"/>
                  </a:cubicBezTo>
                  <a:cubicBezTo>
                    <a:pt x="1546280" y="6330"/>
                    <a:pt x="1547669" y="9681"/>
                    <a:pt x="1547669" y="13175"/>
                  </a:cubicBezTo>
                  <a:lnTo>
                    <a:pt x="1547669" y="273652"/>
                  </a:lnTo>
                  <a:cubicBezTo>
                    <a:pt x="1547669" y="277146"/>
                    <a:pt x="1546280" y="280497"/>
                    <a:pt x="1543810" y="282968"/>
                  </a:cubicBezTo>
                  <a:cubicBezTo>
                    <a:pt x="1541339" y="285439"/>
                    <a:pt x="1537988" y="286827"/>
                    <a:pt x="1534494" y="286827"/>
                  </a:cubicBezTo>
                  <a:lnTo>
                    <a:pt x="13175" y="286827"/>
                  </a:lnTo>
                  <a:cubicBezTo>
                    <a:pt x="9681" y="286827"/>
                    <a:pt x="6330" y="285439"/>
                    <a:pt x="3859" y="282968"/>
                  </a:cubicBezTo>
                  <a:cubicBezTo>
                    <a:pt x="1388" y="280497"/>
                    <a:pt x="0" y="277146"/>
                    <a:pt x="0" y="273652"/>
                  </a:cubicBezTo>
                  <a:lnTo>
                    <a:pt x="0" y="13175"/>
                  </a:lnTo>
                  <a:cubicBezTo>
                    <a:pt x="0" y="9681"/>
                    <a:pt x="1388" y="6330"/>
                    <a:pt x="3859" y="3859"/>
                  </a:cubicBezTo>
                  <a:cubicBezTo>
                    <a:pt x="6330" y="1388"/>
                    <a:pt x="9681" y="0"/>
                    <a:pt x="13175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47668" cy="343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590766" y="2164198"/>
            <a:ext cx="2418071" cy="2347727"/>
          </a:xfrm>
          <a:custGeom>
            <a:avLst/>
            <a:gdLst/>
            <a:ahLst/>
            <a:cxnLst/>
            <a:rect l="l" t="t" r="r" b="b"/>
            <a:pathLst>
              <a:path w="2418071" h="2347727">
                <a:moveTo>
                  <a:pt x="0" y="0"/>
                </a:moveTo>
                <a:lnTo>
                  <a:pt x="2418071" y="0"/>
                </a:lnTo>
                <a:lnTo>
                  <a:pt x="2418071" y="2347727"/>
                </a:lnTo>
                <a:lnTo>
                  <a:pt x="0" y="2347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9" name="Freeform 19"/>
          <p:cNvSpPr/>
          <p:nvPr/>
        </p:nvSpPr>
        <p:spPr>
          <a:xfrm>
            <a:off x="8517598" y="3323518"/>
            <a:ext cx="2461536" cy="2050992"/>
          </a:xfrm>
          <a:custGeom>
            <a:avLst/>
            <a:gdLst/>
            <a:ahLst/>
            <a:cxnLst/>
            <a:rect l="l" t="t" r="r" b="b"/>
            <a:pathLst>
              <a:path w="2461536" h="2050992">
                <a:moveTo>
                  <a:pt x="0" y="0"/>
                </a:moveTo>
                <a:lnTo>
                  <a:pt x="2461536" y="0"/>
                </a:lnTo>
                <a:lnTo>
                  <a:pt x="2461536" y="2050993"/>
                </a:lnTo>
                <a:lnTo>
                  <a:pt x="0" y="2050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20" name="TextBox 20"/>
          <p:cNvSpPr txBox="1"/>
          <p:nvPr/>
        </p:nvSpPr>
        <p:spPr>
          <a:xfrm>
            <a:off x="486953" y="1245040"/>
            <a:ext cx="8290884" cy="137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534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¿QUÉ DESCUBRIÓ DE SI MISMO?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6953" y="2984921"/>
            <a:ext cx="53359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 TENGO AÚN UN LARGO RECORRIDO POR DELANTE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6379" y="4582453"/>
            <a:ext cx="568872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CONFIAR EN MI CRITERIO DE ANALISIS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9106" y="377873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58744" y="2910071"/>
            <a:ext cx="568872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PERDÍ EL MIEDO A LOS DATOS Y A LA PROGRAMACIÓN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98863" y="4642036"/>
            <a:ext cx="568872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DESCUBRÍ QUE SOY PERSEVERANTE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1" b="-8393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0538346" y="2585833"/>
            <a:ext cx="6075034" cy="3441393"/>
            <a:chOff x="0" y="0"/>
            <a:chExt cx="941182" cy="533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1182" cy="533162"/>
            </a:xfrm>
            <a:custGeom>
              <a:avLst/>
              <a:gdLst/>
              <a:ahLst/>
              <a:cxnLst/>
              <a:rect l="l" t="t" r="r" b="b"/>
              <a:pathLst>
                <a:path w="941182" h="533162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507674"/>
                  </a:lnTo>
                  <a:cubicBezTo>
                    <a:pt x="941182" y="521751"/>
                    <a:pt x="929771" y="533162"/>
                    <a:pt x="915694" y="533162"/>
                  </a:cubicBezTo>
                  <a:lnTo>
                    <a:pt x="25488" y="533162"/>
                  </a:lnTo>
                  <a:cubicBezTo>
                    <a:pt x="18728" y="533162"/>
                    <a:pt x="12245" y="530477"/>
                    <a:pt x="7465" y="525697"/>
                  </a:cubicBezTo>
                  <a:cubicBezTo>
                    <a:pt x="2685" y="520917"/>
                    <a:pt x="0" y="514434"/>
                    <a:pt x="0" y="507674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3"/>
              <a:stretch>
                <a:fillRect l="-353" r="-353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38346" y="6300203"/>
            <a:ext cx="6075034" cy="3708197"/>
            <a:chOff x="0" y="0"/>
            <a:chExt cx="941182" cy="574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182" cy="574497"/>
            </a:xfrm>
            <a:custGeom>
              <a:avLst/>
              <a:gdLst/>
              <a:ahLst/>
              <a:cxnLst/>
              <a:rect l="l" t="t" r="r" b="b"/>
              <a:pathLst>
                <a:path w="941182" h="574497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549009"/>
                  </a:lnTo>
                  <a:cubicBezTo>
                    <a:pt x="941182" y="563086"/>
                    <a:pt x="929771" y="574497"/>
                    <a:pt x="915694" y="574497"/>
                  </a:cubicBezTo>
                  <a:lnTo>
                    <a:pt x="25488" y="574497"/>
                  </a:lnTo>
                  <a:cubicBezTo>
                    <a:pt x="11411" y="574497"/>
                    <a:pt x="0" y="563086"/>
                    <a:pt x="0" y="549009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4"/>
              <a:stretch>
                <a:fillRect t="-31913" b="-31913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5618" y="4022534"/>
            <a:ext cx="8451696" cy="413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3"/>
              </a:lnSpc>
            </a:pPr>
            <a:r>
              <a:rPr lang="en-US" sz="115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 </a:t>
            </a:r>
          </a:p>
          <a:p>
            <a:pPr algn="l">
              <a:lnSpc>
                <a:spcPts val="10283"/>
              </a:lnSpc>
            </a:pPr>
            <a:r>
              <a:rPr lang="en-US" sz="1155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 SU ATENCIÓN!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7742548" y="2008803"/>
            <a:ext cx="2161534" cy="2573399"/>
          </a:xfrm>
          <a:custGeom>
            <a:avLst/>
            <a:gdLst/>
            <a:ahLst/>
            <a:cxnLst/>
            <a:rect l="l" t="t" r="r" b="b"/>
            <a:pathLst>
              <a:path w="2161534" h="2573399">
                <a:moveTo>
                  <a:pt x="2161534" y="0"/>
                </a:moveTo>
                <a:lnTo>
                  <a:pt x="0" y="0"/>
                </a:lnTo>
                <a:lnTo>
                  <a:pt x="0" y="2573399"/>
                </a:lnTo>
                <a:lnTo>
                  <a:pt x="2161534" y="2573399"/>
                </a:lnTo>
                <a:lnTo>
                  <a:pt x="21615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7" t="-19492" b="-7469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 flipH="1">
            <a:off x="8100163" y="3368937"/>
            <a:ext cx="2461536" cy="2050992"/>
          </a:xfrm>
          <a:custGeom>
            <a:avLst/>
            <a:gdLst/>
            <a:ahLst/>
            <a:cxnLst/>
            <a:rect l="l" t="t" r="r" b="b"/>
            <a:pathLst>
              <a:path w="2461536" h="2050992">
                <a:moveTo>
                  <a:pt x="2461536" y="0"/>
                </a:moveTo>
                <a:lnTo>
                  <a:pt x="0" y="0"/>
                </a:lnTo>
                <a:lnTo>
                  <a:pt x="0" y="2050992"/>
                </a:lnTo>
                <a:lnTo>
                  <a:pt x="2461536" y="2050992"/>
                </a:lnTo>
                <a:lnTo>
                  <a:pt x="24615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4" name="Group 4"/>
          <p:cNvGrpSpPr/>
          <p:nvPr/>
        </p:nvGrpSpPr>
        <p:grpSpPr>
          <a:xfrm>
            <a:off x="10487229" y="3037839"/>
            <a:ext cx="5925568" cy="6220461"/>
            <a:chOff x="0" y="0"/>
            <a:chExt cx="1560644" cy="1638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644" cy="1638311"/>
            </a:xfrm>
            <a:custGeom>
              <a:avLst/>
              <a:gdLst/>
              <a:ahLst/>
              <a:cxnLst/>
              <a:rect l="l" t="t" r="r" b="b"/>
              <a:pathLst>
                <a:path w="1560644" h="1638311">
                  <a:moveTo>
                    <a:pt x="33970" y="0"/>
                  </a:moveTo>
                  <a:lnTo>
                    <a:pt x="1526674" y="0"/>
                  </a:lnTo>
                  <a:cubicBezTo>
                    <a:pt x="1535683" y="0"/>
                    <a:pt x="1544324" y="3579"/>
                    <a:pt x="1550694" y="9950"/>
                  </a:cubicBezTo>
                  <a:cubicBezTo>
                    <a:pt x="1557065" y="16320"/>
                    <a:pt x="1560644" y="24960"/>
                    <a:pt x="1560644" y="33970"/>
                  </a:cubicBezTo>
                  <a:lnTo>
                    <a:pt x="1560644" y="1604341"/>
                  </a:lnTo>
                  <a:cubicBezTo>
                    <a:pt x="1560644" y="1613350"/>
                    <a:pt x="1557065" y="1621991"/>
                    <a:pt x="1550694" y="1628361"/>
                  </a:cubicBezTo>
                  <a:cubicBezTo>
                    <a:pt x="1544324" y="1634732"/>
                    <a:pt x="1535683" y="1638311"/>
                    <a:pt x="1526674" y="1638311"/>
                  </a:cubicBezTo>
                  <a:lnTo>
                    <a:pt x="33970" y="1638311"/>
                  </a:lnTo>
                  <a:cubicBezTo>
                    <a:pt x="24960" y="1638311"/>
                    <a:pt x="16320" y="1634732"/>
                    <a:pt x="9950" y="1628361"/>
                  </a:cubicBezTo>
                  <a:cubicBezTo>
                    <a:pt x="3579" y="1621991"/>
                    <a:pt x="0" y="1613350"/>
                    <a:pt x="0" y="1604341"/>
                  </a:cubicBezTo>
                  <a:lnTo>
                    <a:pt x="0" y="33970"/>
                  </a:lnTo>
                  <a:cubicBezTo>
                    <a:pt x="0" y="24960"/>
                    <a:pt x="3579" y="16320"/>
                    <a:pt x="9950" y="9950"/>
                  </a:cubicBezTo>
                  <a:cubicBezTo>
                    <a:pt x="16320" y="3579"/>
                    <a:pt x="24960" y="0"/>
                    <a:pt x="33970" y="0"/>
                  </a:cubicBezTo>
                  <a:close/>
                </a:path>
              </a:pathLst>
            </a:custGeom>
            <a:solidFill>
              <a:srgbClr val="00173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60644" cy="1695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9387" y="5419929"/>
            <a:ext cx="7479668" cy="3838371"/>
            <a:chOff x="0" y="0"/>
            <a:chExt cx="1013940" cy="5203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940" cy="520328"/>
            </a:xfrm>
            <a:custGeom>
              <a:avLst/>
              <a:gdLst/>
              <a:ahLst/>
              <a:cxnLst/>
              <a:rect l="l" t="t" r="r" b="b"/>
              <a:pathLst>
                <a:path w="1013940" h="520328">
                  <a:moveTo>
                    <a:pt x="20701" y="0"/>
                  </a:moveTo>
                  <a:lnTo>
                    <a:pt x="993239" y="0"/>
                  </a:lnTo>
                  <a:cubicBezTo>
                    <a:pt x="998729" y="0"/>
                    <a:pt x="1003995" y="2181"/>
                    <a:pt x="1007877" y="6063"/>
                  </a:cubicBezTo>
                  <a:cubicBezTo>
                    <a:pt x="1011759" y="9945"/>
                    <a:pt x="1013940" y="15211"/>
                    <a:pt x="1013940" y="20701"/>
                  </a:cubicBezTo>
                  <a:lnTo>
                    <a:pt x="1013940" y="499626"/>
                  </a:lnTo>
                  <a:cubicBezTo>
                    <a:pt x="1013940" y="505117"/>
                    <a:pt x="1011759" y="510382"/>
                    <a:pt x="1007877" y="514264"/>
                  </a:cubicBezTo>
                  <a:cubicBezTo>
                    <a:pt x="1003995" y="518147"/>
                    <a:pt x="998729" y="520328"/>
                    <a:pt x="993239" y="520328"/>
                  </a:cubicBezTo>
                  <a:lnTo>
                    <a:pt x="20701" y="520328"/>
                  </a:lnTo>
                  <a:cubicBezTo>
                    <a:pt x="15211" y="520328"/>
                    <a:pt x="9945" y="518147"/>
                    <a:pt x="6063" y="514264"/>
                  </a:cubicBezTo>
                  <a:cubicBezTo>
                    <a:pt x="2181" y="510382"/>
                    <a:pt x="0" y="505117"/>
                    <a:pt x="0" y="499626"/>
                  </a:cubicBezTo>
                  <a:lnTo>
                    <a:pt x="0" y="20701"/>
                  </a:lnTo>
                  <a:cubicBezTo>
                    <a:pt x="0" y="15211"/>
                    <a:pt x="2181" y="9945"/>
                    <a:pt x="6063" y="6063"/>
                  </a:cubicBezTo>
                  <a:cubicBezTo>
                    <a:pt x="9945" y="2181"/>
                    <a:pt x="15211" y="0"/>
                    <a:pt x="20701" y="0"/>
                  </a:cubicBezTo>
                  <a:close/>
                </a:path>
              </a:pathLst>
            </a:custGeom>
            <a:blipFill>
              <a:blip r:embed="rId5"/>
              <a:stretch>
                <a:fillRect t="-543" b="-543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19104" y="2284173"/>
            <a:ext cx="6081059" cy="308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447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¿QUÉ LE MOTIVO A NIVEL PERSONAL A DESARROLLAR EL ESTUDIO PREDICTIVO?</a:t>
            </a:r>
          </a:p>
          <a:p>
            <a:pPr algn="l">
              <a:lnSpc>
                <a:spcPts val="3986"/>
              </a:lnSpc>
            </a:pPr>
            <a:endParaRPr lang="en-US" sz="4478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 flipH="1">
            <a:off x="7814971" y="1818541"/>
            <a:ext cx="2474085" cy="2945505"/>
          </a:xfrm>
          <a:custGeom>
            <a:avLst/>
            <a:gdLst/>
            <a:ahLst/>
            <a:cxnLst/>
            <a:rect l="l" t="t" r="r" b="b"/>
            <a:pathLst>
              <a:path w="2474085" h="2945505">
                <a:moveTo>
                  <a:pt x="2474085" y="0"/>
                </a:moveTo>
                <a:lnTo>
                  <a:pt x="0" y="0"/>
                </a:lnTo>
                <a:lnTo>
                  <a:pt x="0" y="2945505"/>
                </a:lnTo>
                <a:lnTo>
                  <a:pt x="2474085" y="2945505"/>
                </a:lnTo>
                <a:lnTo>
                  <a:pt x="247408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TextBox 12"/>
          <p:cNvSpPr txBox="1"/>
          <p:nvPr/>
        </p:nvSpPr>
        <p:spPr>
          <a:xfrm>
            <a:off x="10771760" y="3471811"/>
            <a:ext cx="5356507" cy="215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4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 principal motivo de este estudio predictivo es trasladar los conocimientos aprendidos en esta materia a un futuro desempeño en areas de Analisis de Datos en la empresa  donde laboro, Compañia Panameña de Aviación.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78917" y="6119495"/>
            <a:ext cx="5356507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4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Familiarizarme con los términos que se manejan en este rubro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1563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9056" y="1174806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9232" y="1174806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91236" y="803331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91" t="-20989" b="-5004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481207" y="4592072"/>
            <a:ext cx="8624724" cy="5435330"/>
            <a:chOff x="0" y="0"/>
            <a:chExt cx="2271532" cy="1431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1532" cy="1431527"/>
            </a:xfrm>
            <a:custGeom>
              <a:avLst/>
              <a:gdLst/>
              <a:ahLst/>
              <a:cxnLst/>
              <a:rect l="l" t="t" r="r" b="b"/>
              <a:pathLst>
                <a:path w="2271532" h="1431527">
                  <a:moveTo>
                    <a:pt x="23339" y="0"/>
                  </a:moveTo>
                  <a:lnTo>
                    <a:pt x="2248193" y="0"/>
                  </a:lnTo>
                  <a:cubicBezTo>
                    <a:pt x="2254383" y="0"/>
                    <a:pt x="2260319" y="2459"/>
                    <a:pt x="2264696" y="6836"/>
                  </a:cubicBezTo>
                  <a:cubicBezTo>
                    <a:pt x="2269073" y="11213"/>
                    <a:pt x="2271532" y="17149"/>
                    <a:pt x="2271532" y="23339"/>
                  </a:cubicBezTo>
                  <a:lnTo>
                    <a:pt x="2271532" y="1408189"/>
                  </a:lnTo>
                  <a:cubicBezTo>
                    <a:pt x="2271532" y="1414378"/>
                    <a:pt x="2269073" y="1420315"/>
                    <a:pt x="2264696" y="1424692"/>
                  </a:cubicBezTo>
                  <a:cubicBezTo>
                    <a:pt x="2260319" y="1429068"/>
                    <a:pt x="2254383" y="1431527"/>
                    <a:pt x="2248193" y="1431527"/>
                  </a:cubicBezTo>
                  <a:lnTo>
                    <a:pt x="23339" y="1431527"/>
                  </a:lnTo>
                  <a:cubicBezTo>
                    <a:pt x="10449" y="1431527"/>
                    <a:pt x="0" y="1421078"/>
                    <a:pt x="0" y="1408189"/>
                  </a:cubicBezTo>
                  <a:lnTo>
                    <a:pt x="0" y="23339"/>
                  </a:lnTo>
                  <a:cubicBezTo>
                    <a:pt x="0" y="10449"/>
                    <a:pt x="10449" y="0"/>
                    <a:pt x="23339" y="0"/>
                  </a:cubicBezTo>
                  <a:close/>
                </a:path>
              </a:pathLst>
            </a:custGeom>
            <a:solidFill>
              <a:srgbClr val="001737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71532" cy="1488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233202" y="2164137"/>
            <a:ext cx="5356031" cy="2327772"/>
          </a:xfrm>
          <a:custGeom>
            <a:avLst/>
            <a:gdLst/>
            <a:ahLst/>
            <a:cxnLst/>
            <a:rect l="l" t="t" r="r" b="b"/>
            <a:pathLst>
              <a:path w="5356031" h="2327772">
                <a:moveTo>
                  <a:pt x="5356030" y="0"/>
                </a:moveTo>
                <a:lnTo>
                  <a:pt x="0" y="0"/>
                </a:lnTo>
                <a:lnTo>
                  <a:pt x="0" y="2327772"/>
                </a:lnTo>
                <a:lnTo>
                  <a:pt x="5356030" y="2327772"/>
                </a:lnTo>
                <a:lnTo>
                  <a:pt x="535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7" name="Group 7"/>
          <p:cNvGrpSpPr/>
          <p:nvPr/>
        </p:nvGrpSpPr>
        <p:grpSpPr>
          <a:xfrm>
            <a:off x="11367011" y="2164137"/>
            <a:ext cx="5246370" cy="7863265"/>
            <a:chOff x="0" y="0"/>
            <a:chExt cx="812800" cy="1218226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812800" cy="1218226"/>
            </a:xfrm>
            <a:custGeom>
              <a:avLst/>
              <a:gdLst/>
              <a:ahLst/>
              <a:cxnLst/>
              <a:rect l="l" t="t" r="r" b="b"/>
              <a:pathLst>
                <a:path w="812800" h="1218226">
                  <a:moveTo>
                    <a:pt x="749346" y="0"/>
                  </a:moveTo>
                  <a:lnTo>
                    <a:pt x="63454" y="0"/>
                  </a:lnTo>
                  <a:cubicBezTo>
                    <a:pt x="28409" y="0"/>
                    <a:pt x="0" y="28409"/>
                    <a:pt x="0" y="63454"/>
                  </a:cubicBezTo>
                  <a:lnTo>
                    <a:pt x="0" y="1154772"/>
                  </a:lnTo>
                  <a:cubicBezTo>
                    <a:pt x="0" y="1189816"/>
                    <a:pt x="28409" y="1218226"/>
                    <a:pt x="63454" y="1218226"/>
                  </a:cubicBezTo>
                  <a:lnTo>
                    <a:pt x="749346" y="1218226"/>
                  </a:lnTo>
                  <a:cubicBezTo>
                    <a:pt x="784391" y="1218226"/>
                    <a:pt x="812800" y="1189816"/>
                    <a:pt x="812800" y="1154772"/>
                  </a:cubicBezTo>
                  <a:lnTo>
                    <a:pt x="812800" y="63454"/>
                  </a:lnTo>
                  <a:cubicBezTo>
                    <a:pt x="812800" y="28409"/>
                    <a:pt x="784391" y="0"/>
                    <a:pt x="749346" y="0"/>
                  </a:cubicBezTo>
                  <a:close/>
                </a:path>
              </a:pathLst>
            </a:custGeom>
            <a:blipFill>
              <a:blip r:embed="rId5"/>
              <a:stretch>
                <a:fillRect l="-106559" r="-18824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6227" y="2194934"/>
            <a:ext cx="6056974" cy="256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549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SELECCION DEL DATASET Y ¿POR QUÉ UTILIZARLO?</a:t>
            </a:r>
          </a:p>
          <a:p>
            <a:pPr algn="l">
              <a:lnSpc>
                <a:spcPts val="4888"/>
              </a:lnSpc>
            </a:pPr>
            <a:endParaRPr lang="en-US" sz="5492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4696" y="4847136"/>
            <a:ext cx="8346521" cy="489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490" lvl="1" indent="-205745" algn="l">
              <a:lnSpc>
                <a:spcPts val="2325"/>
              </a:lnSpc>
              <a:buFont typeface="Arial"/>
              <a:buChar char="•"/>
            </a:pPr>
            <a:r>
              <a:rPr lang="en-US" sz="1905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Ya que no pude conseguir una data de COPA, elegí el dataset “2015 Flight Delays and Cancellations” de Kaggle porque ofrece información real y completa sobre los vuelos comerciales en Estados Unidos durante todo ese año. Los datos provienen del Bureau of Transportation Statistics, lo que le da confiabilidad, y además cuenta con más de cinco millones de registros, lo que permite trabajar con una muestra representativa y aplicar distintas técnicas de análisis. Incluye variables muy útiles como la aerolínea, los aeropuertos de origen y destino, la hora de salida programada, el retraso real, si el vuelo fue cancelado o desviado, entre otras. Este dataset es muy usado en la comunidad de ciencia de datos, por lo que hay ejemplos y recursos que ayudan a aprender y comparar enfoques. En resumen, me pareció una muy buena base para entrenar modelos predictivos que puedan identificar posibles retrasos y aportar valor real a la toma de decisiones en el ámbito de la aviación.</a:t>
            </a:r>
          </a:p>
          <a:p>
            <a:pPr algn="l">
              <a:lnSpc>
                <a:spcPts val="2325"/>
              </a:lnSpc>
            </a:pPr>
            <a:endParaRPr lang="en-US" sz="1905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Freeform 12"/>
          <p:cNvSpPr/>
          <p:nvPr/>
        </p:nvSpPr>
        <p:spPr>
          <a:xfrm flipH="1">
            <a:off x="7631845" y="1281641"/>
            <a:ext cx="2474085" cy="2945505"/>
          </a:xfrm>
          <a:custGeom>
            <a:avLst/>
            <a:gdLst/>
            <a:ahLst/>
            <a:cxnLst/>
            <a:rect l="l" t="t" r="r" b="b"/>
            <a:pathLst>
              <a:path w="2474085" h="2945505">
                <a:moveTo>
                  <a:pt x="2474085" y="0"/>
                </a:moveTo>
                <a:lnTo>
                  <a:pt x="0" y="0"/>
                </a:lnTo>
                <a:lnTo>
                  <a:pt x="0" y="2945505"/>
                </a:lnTo>
                <a:lnTo>
                  <a:pt x="2474085" y="2945505"/>
                </a:lnTo>
                <a:lnTo>
                  <a:pt x="247408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3" name="TextBox 13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1" b="-8393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664332" y="5143500"/>
            <a:ext cx="15079182" cy="3938184"/>
            <a:chOff x="0" y="0"/>
            <a:chExt cx="3971472" cy="10372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1472" cy="1037217"/>
            </a:xfrm>
            <a:custGeom>
              <a:avLst/>
              <a:gdLst/>
              <a:ahLst/>
              <a:cxnLst/>
              <a:rect l="l" t="t" r="r" b="b"/>
              <a:pathLst>
                <a:path w="3971472" h="1037217">
                  <a:moveTo>
                    <a:pt x="13349" y="0"/>
                  </a:moveTo>
                  <a:lnTo>
                    <a:pt x="3958123" y="0"/>
                  </a:lnTo>
                  <a:cubicBezTo>
                    <a:pt x="3961663" y="0"/>
                    <a:pt x="3965059" y="1406"/>
                    <a:pt x="3967562" y="3910"/>
                  </a:cubicBezTo>
                  <a:cubicBezTo>
                    <a:pt x="3970065" y="6413"/>
                    <a:pt x="3971472" y="9809"/>
                    <a:pt x="3971472" y="13349"/>
                  </a:cubicBezTo>
                  <a:lnTo>
                    <a:pt x="3971472" y="1023868"/>
                  </a:lnTo>
                  <a:cubicBezTo>
                    <a:pt x="3971472" y="1027409"/>
                    <a:pt x="3970065" y="1030804"/>
                    <a:pt x="3967562" y="1033308"/>
                  </a:cubicBezTo>
                  <a:cubicBezTo>
                    <a:pt x="3965059" y="1035811"/>
                    <a:pt x="3961663" y="1037217"/>
                    <a:pt x="3958123" y="1037217"/>
                  </a:cubicBezTo>
                  <a:lnTo>
                    <a:pt x="13349" y="1037217"/>
                  </a:lnTo>
                  <a:cubicBezTo>
                    <a:pt x="9809" y="1037217"/>
                    <a:pt x="6413" y="1035811"/>
                    <a:pt x="3910" y="1033308"/>
                  </a:cubicBezTo>
                  <a:cubicBezTo>
                    <a:pt x="1406" y="1030804"/>
                    <a:pt x="0" y="1027409"/>
                    <a:pt x="0" y="1023868"/>
                  </a:cubicBezTo>
                  <a:lnTo>
                    <a:pt x="0" y="13349"/>
                  </a:lnTo>
                  <a:cubicBezTo>
                    <a:pt x="0" y="9809"/>
                    <a:pt x="1406" y="6413"/>
                    <a:pt x="3910" y="3910"/>
                  </a:cubicBezTo>
                  <a:cubicBezTo>
                    <a:pt x="6413" y="1406"/>
                    <a:pt x="9809" y="0"/>
                    <a:pt x="13349" y="0"/>
                  </a:cubicBezTo>
                  <a:close/>
                </a:path>
              </a:pathLst>
            </a:custGeom>
            <a:solidFill>
              <a:srgbClr val="001737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971472" cy="1094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38341" y="2598344"/>
            <a:ext cx="5439982" cy="6659956"/>
            <a:chOff x="0" y="0"/>
            <a:chExt cx="713462" cy="8734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3462" cy="873463"/>
            </a:xfrm>
            <a:custGeom>
              <a:avLst/>
              <a:gdLst/>
              <a:ahLst/>
              <a:cxnLst/>
              <a:rect l="l" t="t" r="r" b="b"/>
              <a:pathLst>
                <a:path w="713462" h="873463">
                  <a:moveTo>
                    <a:pt x="37002" y="0"/>
                  </a:moveTo>
                  <a:lnTo>
                    <a:pt x="676460" y="0"/>
                  </a:lnTo>
                  <a:cubicBezTo>
                    <a:pt x="686273" y="0"/>
                    <a:pt x="695685" y="3898"/>
                    <a:pt x="702624" y="10838"/>
                  </a:cubicBezTo>
                  <a:cubicBezTo>
                    <a:pt x="709563" y="17777"/>
                    <a:pt x="713462" y="27188"/>
                    <a:pt x="713462" y="37002"/>
                  </a:cubicBezTo>
                  <a:lnTo>
                    <a:pt x="713462" y="836461"/>
                  </a:lnTo>
                  <a:cubicBezTo>
                    <a:pt x="713462" y="846275"/>
                    <a:pt x="709563" y="855687"/>
                    <a:pt x="702624" y="862626"/>
                  </a:cubicBezTo>
                  <a:cubicBezTo>
                    <a:pt x="695685" y="869565"/>
                    <a:pt x="686273" y="873463"/>
                    <a:pt x="676460" y="873463"/>
                  </a:cubicBezTo>
                  <a:lnTo>
                    <a:pt x="37002" y="873463"/>
                  </a:lnTo>
                  <a:cubicBezTo>
                    <a:pt x="27188" y="873463"/>
                    <a:pt x="17777" y="869565"/>
                    <a:pt x="10838" y="862626"/>
                  </a:cubicBezTo>
                  <a:cubicBezTo>
                    <a:pt x="3898" y="855687"/>
                    <a:pt x="0" y="846275"/>
                    <a:pt x="0" y="836461"/>
                  </a:cubicBezTo>
                  <a:lnTo>
                    <a:pt x="0" y="37002"/>
                  </a:lnTo>
                  <a:cubicBezTo>
                    <a:pt x="0" y="27188"/>
                    <a:pt x="3898" y="17777"/>
                    <a:pt x="10838" y="10838"/>
                  </a:cubicBezTo>
                  <a:cubicBezTo>
                    <a:pt x="17777" y="3898"/>
                    <a:pt x="27188" y="0"/>
                    <a:pt x="37002" y="0"/>
                  </a:cubicBezTo>
                  <a:close/>
                </a:path>
              </a:pathLst>
            </a:custGeom>
            <a:blipFill>
              <a:blip r:embed="rId3"/>
              <a:stretch>
                <a:fillRect t="-35067" b="-35067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9268883" y="3212937"/>
            <a:ext cx="2645618" cy="2204373"/>
          </a:xfrm>
          <a:custGeom>
            <a:avLst/>
            <a:gdLst/>
            <a:ahLst/>
            <a:cxnLst/>
            <a:rect l="l" t="t" r="r" b="b"/>
            <a:pathLst>
              <a:path w="2645618" h="2204373">
                <a:moveTo>
                  <a:pt x="2645619" y="0"/>
                </a:moveTo>
                <a:lnTo>
                  <a:pt x="0" y="0"/>
                </a:lnTo>
                <a:lnTo>
                  <a:pt x="0" y="2204373"/>
                </a:lnTo>
                <a:lnTo>
                  <a:pt x="2645619" y="2204373"/>
                </a:lnTo>
                <a:lnTo>
                  <a:pt x="26456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438740" y="9258300"/>
            <a:ext cx="1861225" cy="870848"/>
          </a:xfrm>
          <a:custGeom>
            <a:avLst/>
            <a:gdLst/>
            <a:ahLst/>
            <a:cxnLst/>
            <a:rect l="l" t="t" r="r" b="b"/>
            <a:pathLst>
              <a:path w="1861225" h="870848">
                <a:moveTo>
                  <a:pt x="0" y="0"/>
                </a:moveTo>
                <a:lnTo>
                  <a:pt x="1861224" y="0"/>
                </a:lnTo>
                <a:lnTo>
                  <a:pt x="1861224" y="870848"/>
                </a:lnTo>
                <a:lnTo>
                  <a:pt x="0" y="870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2461121" y="9336142"/>
            <a:ext cx="10793987" cy="715164"/>
          </a:xfrm>
          <a:custGeom>
            <a:avLst/>
            <a:gdLst/>
            <a:ahLst/>
            <a:cxnLst/>
            <a:rect l="l" t="t" r="r" b="b"/>
            <a:pathLst>
              <a:path w="10793987" h="715164">
                <a:moveTo>
                  <a:pt x="0" y="0"/>
                </a:moveTo>
                <a:lnTo>
                  <a:pt x="10793986" y="0"/>
                </a:lnTo>
                <a:lnTo>
                  <a:pt x="10793986" y="715164"/>
                </a:lnTo>
                <a:lnTo>
                  <a:pt x="0" y="715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TextBox 12"/>
          <p:cNvSpPr txBox="1"/>
          <p:nvPr/>
        </p:nvSpPr>
        <p:spPr>
          <a:xfrm>
            <a:off x="1546467" y="2060148"/>
            <a:ext cx="7657456" cy="283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91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¿CÓMO FUE SU EXPERIENCIA BUSCANDO Y SELECCIONANDO LA DATA?</a:t>
            </a:r>
          </a:p>
          <a:p>
            <a:pPr algn="l">
              <a:lnSpc>
                <a:spcPts val="4371"/>
              </a:lnSpc>
            </a:pPr>
            <a:endParaRPr lang="en-US" sz="4911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41345" y="5229055"/>
            <a:ext cx="9068696" cy="373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La verdad es que fue sencillo de cierta manera ya que kaggle contiene varios Dataset referentes a retrasos, que es lo vamos a analizar en este estudio predictivo, lo dificil fue entender que contenía cada variable, pero me acercó a comprender términos que no conocía que me ayudarán a futuro al aplicar a un area de Análisis de datos en alguna compañia de Aviación. </a:t>
            </a:r>
          </a:p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Este dataset representó un reto ya que contiene 31 columnas y mas de 5 millones de filas lo que representa una dificultal en cuanto al rendimiento de las PC, por lo que para este análisis se utilizó una muestra de 500mil y se le aplicó stratify=y,  basicamente  se usa para que el muestreo mantenga la misma proporción de clases que el conjunto original y que los resultados se mantengan lo mas fieles posibles.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6" t="-37014" r="-17454" b="-1956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346516" y="4655415"/>
            <a:ext cx="4360044" cy="4459611"/>
            <a:chOff x="0" y="0"/>
            <a:chExt cx="1148324" cy="1174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8324" cy="1174548"/>
            </a:xfrm>
            <a:custGeom>
              <a:avLst/>
              <a:gdLst/>
              <a:ahLst/>
              <a:cxnLst/>
              <a:rect l="l" t="t" r="r" b="b"/>
              <a:pathLst>
                <a:path w="1148324" h="1174548">
                  <a:moveTo>
                    <a:pt x="28410" y="0"/>
                  </a:moveTo>
                  <a:lnTo>
                    <a:pt x="1119914" y="0"/>
                  </a:lnTo>
                  <a:cubicBezTo>
                    <a:pt x="1135604" y="0"/>
                    <a:pt x="1148324" y="12720"/>
                    <a:pt x="1148324" y="28410"/>
                  </a:cubicBezTo>
                  <a:lnTo>
                    <a:pt x="1148324" y="1146137"/>
                  </a:lnTo>
                  <a:cubicBezTo>
                    <a:pt x="1148324" y="1161828"/>
                    <a:pt x="1135604" y="1174548"/>
                    <a:pt x="1119914" y="1174548"/>
                  </a:cubicBezTo>
                  <a:lnTo>
                    <a:pt x="28410" y="1174548"/>
                  </a:lnTo>
                  <a:cubicBezTo>
                    <a:pt x="12720" y="1174548"/>
                    <a:pt x="0" y="1161828"/>
                    <a:pt x="0" y="1146137"/>
                  </a:cubicBezTo>
                  <a:lnTo>
                    <a:pt x="0" y="28410"/>
                  </a:lnTo>
                  <a:cubicBezTo>
                    <a:pt x="0" y="12720"/>
                    <a:pt x="12720" y="0"/>
                    <a:pt x="28410" y="0"/>
                  </a:cubicBezTo>
                  <a:close/>
                </a:path>
              </a:pathLst>
            </a:custGeom>
            <a:solidFill>
              <a:srgbClr val="00173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48324" cy="123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61816" y="4655415"/>
            <a:ext cx="4360044" cy="4459611"/>
            <a:chOff x="0" y="0"/>
            <a:chExt cx="1148324" cy="1174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8324" cy="1174548"/>
            </a:xfrm>
            <a:custGeom>
              <a:avLst/>
              <a:gdLst/>
              <a:ahLst/>
              <a:cxnLst/>
              <a:rect l="l" t="t" r="r" b="b"/>
              <a:pathLst>
                <a:path w="1148324" h="1174548">
                  <a:moveTo>
                    <a:pt x="28410" y="0"/>
                  </a:moveTo>
                  <a:lnTo>
                    <a:pt x="1119914" y="0"/>
                  </a:lnTo>
                  <a:cubicBezTo>
                    <a:pt x="1135604" y="0"/>
                    <a:pt x="1148324" y="12720"/>
                    <a:pt x="1148324" y="28410"/>
                  </a:cubicBezTo>
                  <a:lnTo>
                    <a:pt x="1148324" y="1146137"/>
                  </a:lnTo>
                  <a:cubicBezTo>
                    <a:pt x="1148324" y="1161828"/>
                    <a:pt x="1135604" y="1174548"/>
                    <a:pt x="1119914" y="1174548"/>
                  </a:cubicBezTo>
                  <a:lnTo>
                    <a:pt x="28410" y="1174548"/>
                  </a:lnTo>
                  <a:cubicBezTo>
                    <a:pt x="12720" y="1174548"/>
                    <a:pt x="0" y="1161828"/>
                    <a:pt x="0" y="1146137"/>
                  </a:cubicBezTo>
                  <a:lnTo>
                    <a:pt x="0" y="28410"/>
                  </a:lnTo>
                  <a:cubicBezTo>
                    <a:pt x="0" y="12720"/>
                    <a:pt x="12720" y="0"/>
                    <a:pt x="28410" y="0"/>
                  </a:cubicBezTo>
                  <a:close/>
                </a:path>
              </a:pathLst>
            </a:custGeom>
            <a:solidFill>
              <a:srgbClr val="00173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48324" cy="123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72058" y="6549305"/>
            <a:ext cx="3954125" cy="3438287"/>
            <a:chOff x="0" y="0"/>
            <a:chExt cx="812800" cy="706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06765"/>
            </a:xfrm>
            <a:custGeom>
              <a:avLst/>
              <a:gdLst/>
              <a:ahLst/>
              <a:cxnLst/>
              <a:rect l="l" t="t" r="r" b="b"/>
              <a:pathLst>
                <a:path w="812800" h="706765">
                  <a:moveTo>
                    <a:pt x="29369" y="0"/>
                  </a:moveTo>
                  <a:lnTo>
                    <a:pt x="783431" y="0"/>
                  </a:lnTo>
                  <a:cubicBezTo>
                    <a:pt x="799651" y="0"/>
                    <a:pt x="812800" y="13149"/>
                    <a:pt x="812800" y="29369"/>
                  </a:cubicBezTo>
                  <a:lnTo>
                    <a:pt x="812800" y="677396"/>
                  </a:lnTo>
                  <a:cubicBezTo>
                    <a:pt x="812800" y="693617"/>
                    <a:pt x="799651" y="706765"/>
                    <a:pt x="783431" y="706765"/>
                  </a:cubicBezTo>
                  <a:lnTo>
                    <a:pt x="29369" y="706765"/>
                  </a:lnTo>
                  <a:cubicBezTo>
                    <a:pt x="13149" y="706765"/>
                    <a:pt x="0" y="693617"/>
                    <a:pt x="0" y="677396"/>
                  </a:cubicBezTo>
                  <a:lnTo>
                    <a:pt x="0" y="29369"/>
                  </a:lnTo>
                  <a:cubicBezTo>
                    <a:pt x="0" y="13149"/>
                    <a:pt x="13149" y="0"/>
                    <a:pt x="29369" y="0"/>
                  </a:cubicBezTo>
                  <a:close/>
                </a:path>
              </a:pathLst>
            </a:custGeom>
            <a:blipFill>
              <a:blip r:embed="rId3"/>
              <a:stretch>
                <a:fillRect l="-2209" r="-2209"/>
              </a:stretch>
            </a:blip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87358" y="6207813"/>
            <a:ext cx="4271942" cy="4079187"/>
            <a:chOff x="0" y="0"/>
            <a:chExt cx="745356" cy="711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5356" cy="711725"/>
            </a:xfrm>
            <a:custGeom>
              <a:avLst/>
              <a:gdLst/>
              <a:ahLst/>
              <a:cxnLst/>
              <a:rect l="l" t="t" r="r" b="b"/>
              <a:pathLst>
                <a:path w="745356" h="711725">
                  <a:moveTo>
                    <a:pt x="27184" y="0"/>
                  </a:moveTo>
                  <a:lnTo>
                    <a:pt x="718172" y="0"/>
                  </a:lnTo>
                  <a:cubicBezTo>
                    <a:pt x="725381" y="0"/>
                    <a:pt x="732296" y="2864"/>
                    <a:pt x="737394" y="7962"/>
                  </a:cubicBezTo>
                  <a:cubicBezTo>
                    <a:pt x="742492" y="13060"/>
                    <a:pt x="745356" y="19974"/>
                    <a:pt x="745356" y="27184"/>
                  </a:cubicBezTo>
                  <a:lnTo>
                    <a:pt x="745356" y="684541"/>
                  </a:lnTo>
                  <a:cubicBezTo>
                    <a:pt x="745356" y="691750"/>
                    <a:pt x="742492" y="698665"/>
                    <a:pt x="737394" y="703763"/>
                  </a:cubicBezTo>
                  <a:cubicBezTo>
                    <a:pt x="732296" y="708861"/>
                    <a:pt x="725381" y="711725"/>
                    <a:pt x="718172" y="711725"/>
                  </a:cubicBezTo>
                  <a:lnTo>
                    <a:pt x="27184" y="711725"/>
                  </a:lnTo>
                  <a:cubicBezTo>
                    <a:pt x="19974" y="711725"/>
                    <a:pt x="13060" y="708861"/>
                    <a:pt x="7962" y="703763"/>
                  </a:cubicBezTo>
                  <a:cubicBezTo>
                    <a:pt x="2864" y="698665"/>
                    <a:pt x="0" y="691750"/>
                    <a:pt x="0" y="684541"/>
                  </a:cubicBezTo>
                  <a:lnTo>
                    <a:pt x="0" y="27184"/>
                  </a:lnTo>
                  <a:cubicBezTo>
                    <a:pt x="0" y="19974"/>
                    <a:pt x="2864" y="13060"/>
                    <a:pt x="7962" y="7962"/>
                  </a:cubicBezTo>
                  <a:cubicBezTo>
                    <a:pt x="13060" y="2864"/>
                    <a:pt x="19974" y="0"/>
                    <a:pt x="27184" y="0"/>
                  </a:cubicBezTo>
                  <a:close/>
                </a:path>
              </a:pathLst>
            </a:custGeom>
            <a:blipFill>
              <a:blip r:embed="rId4"/>
              <a:stretch>
                <a:fillRect t="-189" b="-189"/>
              </a:stretch>
            </a:blip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4" name="TextBox 14"/>
          <p:cNvSpPr txBox="1"/>
          <p:nvPr/>
        </p:nvSpPr>
        <p:spPr>
          <a:xfrm>
            <a:off x="1982148" y="2224520"/>
            <a:ext cx="13045164" cy="328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3"/>
              </a:lnSpc>
            </a:pPr>
            <a:r>
              <a:rPr lang="en-US" sz="867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ANÁLISIS DESCRIPTIVO, PASOS A REALIZAR</a:t>
            </a:r>
          </a:p>
          <a:p>
            <a:pPr algn="ctr">
              <a:lnSpc>
                <a:spcPts val="8243"/>
              </a:lnSpc>
            </a:pPr>
            <a:endParaRPr lang="en-US" sz="8677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75604" y="7118139"/>
            <a:ext cx="3396455" cy="2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Evaluación  estadísticas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9523" y="6087280"/>
            <a:ext cx="3396455" cy="25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como quiero realizar una predicion e retrasos temprana, seleccione variables que relacionadas con el vuelo antes del despegue</a:t>
            </a:r>
          </a:p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Eliminación de variables que no se van a usar</a:t>
            </a:r>
          </a:p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Selección de muestra</a:t>
            </a:r>
          </a:p>
          <a:p>
            <a:pPr algn="l">
              <a:lnSpc>
                <a:spcPts val="2074"/>
              </a:lnSpc>
            </a:pPr>
            <a:endParaRPr lang="en-US" sz="17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5604" y="7587805"/>
            <a:ext cx="3396455" cy="131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 vez limpio el dataset verificar algunas graficas como la matriz de confusion, histogramas, graficas de barras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7384" y="4836223"/>
            <a:ext cx="3040733" cy="102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ESCOGENCIA DE VARIABLES A USTILIZAR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5604" y="4848585"/>
            <a:ext cx="3396455" cy="233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Pre procesemiento y Limpieza</a:t>
            </a:r>
          </a:p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Eliminacion de valores Nulos</a:t>
            </a:r>
          </a:p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Eliminacion de columnas innecesarias para la predicción</a:t>
            </a:r>
          </a:p>
          <a:p>
            <a:pPr marL="367031" lvl="1" indent="-183515" algn="l">
              <a:lnSpc>
                <a:spcPts val="2074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Seleccion de la Variable Objetivo</a:t>
            </a:r>
          </a:p>
          <a:p>
            <a:pPr algn="l">
              <a:lnSpc>
                <a:spcPts val="2074"/>
              </a:lnSpc>
            </a:pPr>
            <a:endParaRPr lang="en-US" sz="17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6" t="-30777" r="-4528" b="-335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0" y="5692120"/>
            <a:ext cx="18628767" cy="4594880"/>
            <a:chOff x="0" y="0"/>
            <a:chExt cx="3102731" cy="7653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2731" cy="765304"/>
            </a:xfrm>
            <a:custGeom>
              <a:avLst/>
              <a:gdLst/>
              <a:ahLst/>
              <a:cxnLst/>
              <a:rect l="l" t="t" r="r" b="b"/>
              <a:pathLst>
                <a:path w="3102731" h="765304">
                  <a:moveTo>
                    <a:pt x="0" y="0"/>
                  </a:moveTo>
                  <a:lnTo>
                    <a:pt x="3102731" y="0"/>
                  </a:lnTo>
                  <a:lnTo>
                    <a:pt x="3102731" y="765304"/>
                  </a:lnTo>
                  <a:lnTo>
                    <a:pt x="0" y="765304"/>
                  </a:lnTo>
                  <a:close/>
                </a:path>
              </a:pathLst>
            </a:custGeom>
            <a:blipFill>
              <a:blip r:embed="rId3"/>
              <a:stretch>
                <a:fillRect t="-85057" b="-85057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82836" y="2519781"/>
            <a:ext cx="5828840" cy="786556"/>
            <a:chOff x="0" y="0"/>
            <a:chExt cx="1535168" cy="2071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5168" cy="207159"/>
            </a:xfrm>
            <a:custGeom>
              <a:avLst/>
              <a:gdLst/>
              <a:ahLst/>
              <a:cxnLst/>
              <a:rect l="l" t="t" r="r" b="b"/>
              <a:pathLst>
                <a:path w="1535168" h="207159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193877"/>
                  </a:lnTo>
                  <a:cubicBezTo>
                    <a:pt x="1535168" y="201212"/>
                    <a:pt x="1529221" y="207159"/>
                    <a:pt x="1521886" y="207159"/>
                  </a:cubicBezTo>
                  <a:lnTo>
                    <a:pt x="13282" y="207159"/>
                  </a:lnTo>
                  <a:cubicBezTo>
                    <a:pt x="5947" y="207159"/>
                    <a:pt x="0" y="201212"/>
                    <a:pt x="0" y="193877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35168" cy="26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82836" y="3380980"/>
            <a:ext cx="5828840" cy="786556"/>
            <a:chOff x="0" y="0"/>
            <a:chExt cx="1535168" cy="2071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5168" cy="207159"/>
            </a:xfrm>
            <a:custGeom>
              <a:avLst/>
              <a:gdLst/>
              <a:ahLst/>
              <a:cxnLst/>
              <a:rect l="l" t="t" r="r" b="b"/>
              <a:pathLst>
                <a:path w="1535168" h="207159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193877"/>
                  </a:lnTo>
                  <a:cubicBezTo>
                    <a:pt x="1535168" y="201212"/>
                    <a:pt x="1529221" y="207159"/>
                    <a:pt x="1521886" y="207159"/>
                  </a:cubicBezTo>
                  <a:lnTo>
                    <a:pt x="13282" y="207159"/>
                  </a:lnTo>
                  <a:cubicBezTo>
                    <a:pt x="5947" y="207159"/>
                    <a:pt x="0" y="201212"/>
                    <a:pt x="0" y="193877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35168" cy="26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82836" y="4356944"/>
            <a:ext cx="5828840" cy="786556"/>
            <a:chOff x="0" y="0"/>
            <a:chExt cx="1535168" cy="2071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5168" cy="207159"/>
            </a:xfrm>
            <a:custGeom>
              <a:avLst/>
              <a:gdLst/>
              <a:ahLst/>
              <a:cxnLst/>
              <a:rect l="l" t="t" r="r" b="b"/>
              <a:pathLst>
                <a:path w="1535168" h="207159">
                  <a:moveTo>
                    <a:pt x="13282" y="0"/>
                  </a:moveTo>
                  <a:lnTo>
                    <a:pt x="1521886" y="0"/>
                  </a:lnTo>
                  <a:cubicBezTo>
                    <a:pt x="1529221" y="0"/>
                    <a:pt x="1535168" y="5947"/>
                    <a:pt x="1535168" y="13282"/>
                  </a:cubicBezTo>
                  <a:lnTo>
                    <a:pt x="1535168" y="193877"/>
                  </a:lnTo>
                  <a:cubicBezTo>
                    <a:pt x="1535168" y="201212"/>
                    <a:pt x="1529221" y="207159"/>
                    <a:pt x="1521886" y="207159"/>
                  </a:cubicBezTo>
                  <a:lnTo>
                    <a:pt x="13282" y="207159"/>
                  </a:lnTo>
                  <a:cubicBezTo>
                    <a:pt x="5947" y="207159"/>
                    <a:pt x="0" y="201212"/>
                    <a:pt x="0" y="193877"/>
                  </a:cubicBezTo>
                  <a:lnTo>
                    <a:pt x="0" y="13282"/>
                  </a:lnTo>
                  <a:cubicBezTo>
                    <a:pt x="0" y="5947"/>
                    <a:pt x="5947" y="0"/>
                    <a:pt x="13282" y="0"/>
                  </a:cubicBezTo>
                  <a:close/>
                </a:path>
              </a:pathLst>
            </a:custGeom>
            <a:solidFill>
              <a:srgbClr val="00173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35168" cy="26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5" name="TextBox 15"/>
          <p:cNvSpPr txBox="1"/>
          <p:nvPr/>
        </p:nvSpPr>
        <p:spPr>
          <a:xfrm>
            <a:off x="1406209" y="2145346"/>
            <a:ext cx="8290884" cy="266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534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¿QUÉ LECCIONES APRENDIÓ AL HACER EL ANÁLISIS DESCRIPTIVO?</a:t>
            </a:r>
          </a:p>
          <a:p>
            <a:pPr algn="l">
              <a:lnSpc>
                <a:spcPts val="5074"/>
              </a:lnSpc>
            </a:pPr>
            <a:endParaRPr lang="en-US" sz="5341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16637" y="2546664"/>
            <a:ext cx="5335963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DISTRIBUCIÓN Y COMPORTAMIENTO DE LOS RETRASOS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07231" y="3372303"/>
            <a:ext cx="5580049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IMPORTANCIA DE LAS CARACTERÍSTICAS PREDICTORAS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6637" y="4344670"/>
            <a:ext cx="556558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DESBALANCE EN LAS CLASES Y SU IMPLICANCIA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03" t="-26788" r="-1297" b="-5624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1683955" y="2574716"/>
            <a:ext cx="5915178" cy="7712284"/>
            <a:chOff x="0" y="0"/>
            <a:chExt cx="1557907" cy="20312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7907" cy="2031219"/>
            </a:xfrm>
            <a:custGeom>
              <a:avLst/>
              <a:gdLst/>
              <a:ahLst/>
              <a:cxnLst/>
              <a:rect l="l" t="t" r="r" b="b"/>
              <a:pathLst>
                <a:path w="1557907" h="2031219">
                  <a:moveTo>
                    <a:pt x="34029" y="0"/>
                  </a:moveTo>
                  <a:lnTo>
                    <a:pt x="1523877" y="0"/>
                  </a:lnTo>
                  <a:cubicBezTo>
                    <a:pt x="1532903" y="0"/>
                    <a:pt x="1541558" y="3585"/>
                    <a:pt x="1547940" y="9967"/>
                  </a:cubicBezTo>
                  <a:cubicBezTo>
                    <a:pt x="1554322" y="16349"/>
                    <a:pt x="1557907" y="25004"/>
                    <a:pt x="1557907" y="34029"/>
                  </a:cubicBezTo>
                  <a:lnTo>
                    <a:pt x="1557907" y="1997190"/>
                  </a:lnTo>
                  <a:cubicBezTo>
                    <a:pt x="1557907" y="2006215"/>
                    <a:pt x="1554322" y="2014870"/>
                    <a:pt x="1547940" y="2021252"/>
                  </a:cubicBezTo>
                  <a:cubicBezTo>
                    <a:pt x="1541558" y="2027634"/>
                    <a:pt x="1532903" y="2031219"/>
                    <a:pt x="1523877" y="2031219"/>
                  </a:cubicBezTo>
                  <a:lnTo>
                    <a:pt x="34029" y="2031219"/>
                  </a:lnTo>
                  <a:cubicBezTo>
                    <a:pt x="25004" y="2031219"/>
                    <a:pt x="16349" y="2027634"/>
                    <a:pt x="9967" y="2021252"/>
                  </a:cubicBezTo>
                  <a:cubicBezTo>
                    <a:pt x="3585" y="2014870"/>
                    <a:pt x="0" y="2006215"/>
                    <a:pt x="0" y="1997190"/>
                  </a:cubicBezTo>
                  <a:lnTo>
                    <a:pt x="0" y="34029"/>
                  </a:lnTo>
                  <a:cubicBezTo>
                    <a:pt x="0" y="25004"/>
                    <a:pt x="3585" y="16349"/>
                    <a:pt x="9967" y="9967"/>
                  </a:cubicBezTo>
                  <a:cubicBezTo>
                    <a:pt x="16349" y="3585"/>
                    <a:pt x="25004" y="0"/>
                    <a:pt x="34029" y="0"/>
                  </a:cubicBezTo>
                  <a:close/>
                </a:path>
              </a:pathLst>
            </a:custGeom>
            <a:solidFill>
              <a:srgbClr val="001737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57907" cy="2088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ctr">
                <a:lnSpc>
                  <a:spcPts val="2940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8410083" y="224983"/>
            <a:ext cx="2301487" cy="2740019"/>
          </a:xfrm>
          <a:custGeom>
            <a:avLst/>
            <a:gdLst/>
            <a:ahLst/>
            <a:cxnLst/>
            <a:rect l="l" t="t" r="r" b="b"/>
            <a:pathLst>
              <a:path w="2301487" h="2740019">
                <a:moveTo>
                  <a:pt x="2301486" y="0"/>
                </a:moveTo>
                <a:lnTo>
                  <a:pt x="0" y="0"/>
                </a:lnTo>
                <a:lnTo>
                  <a:pt x="0" y="2740019"/>
                </a:lnTo>
                <a:lnTo>
                  <a:pt x="2301486" y="2740019"/>
                </a:lnTo>
                <a:lnTo>
                  <a:pt x="23014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288144" y="36315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4" y="0"/>
                </a:lnTo>
                <a:lnTo>
                  <a:pt x="554024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288144" y="3756077"/>
            <a:ext cx="4878965" cy="6356958"/>
          </a:xfrm>
          <a:custGeom>
            <a:avLst/>
            <a:gdLst/>
            <a:ahLst/>
            <a:cxnLst/>
            <a:rect l="l" t="t" r="r" b="b"/>
            <a:pathLst>
              <a:path w="4878965" h="6356958">
                <a:moveTo>
                  <a:pt x="0" y="0"/>
                </a:moveTo>
                <a:lnTo>
                  <a:pt x="4878965" y="0"/>
                </a:lnTo>
                <a:lnTo>
                  <a:pt x="48789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8876148" y="1883124"/>
            <a:ext cx="2540748" cy="8403876"/>
          </a:xfrm>
          <a:custGeom>
            <a:avLst/>
            <a:gdLst/>
            <a:ahLst/>
            <a:cxnLst/>
            <a:rect l="l" t="t" r="r" b="b"/>
            <a:pathLst>
              <a:path w="2540748" h="8403876">
                <a:moveTo>
                  <a:pt x="0" y="0"/>
                </a:moveTo>
                <a:lnTo>
                  <a:pt x="2540748" y="0"/>
                </a:lnTo>
                <a:lnTo>
                  <a:pt x="2540748" y="8403876"/>
                </a:lnTo>
                <a:lnTo>
                  <a:pt x="0" y="8403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" r="-100" b="-2690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5625382" y="3650375"/>
            <a:ext cx="2472319" cy="2185530"/>
          </a:xfrm>
          <a:custGeom>
            <a:avLst/>
            <a:gdLst/>
            <a:ahLst/>
            <a:cxnLst/>
            <a:rect l="l" t="t" r="r" b="b"/>
            <a:pathLst>
              <a:path w="2472319" h="2185530">
                <a:moveTo>
                  <a:pt x="0" y="0"/>
                </a:moveTo>
                <a:lnTo>
                  <a:pt x="2472319" y="0"/>
                </a:lnTo>
                <a:lnTo>
                  <a:pt x="2472319" y="2185529"/>
                </a:lnTo>
                <a:lnTo>
                  <a:pt x="0" y="2185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288144" y="1171575"/>
            <a:ext cx="8320945" cy="319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6"/>
              </a:lnSpc>
            </a:pPr>
            <a:r>
              <a:rPr lang="en-US" sz="686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ANÁLISIS PREDICTIVO, PASOS A REALIZAR</a:t>
            </a:r>
          </a:p>
          <a:p>
            <a:pPr algn="l">
              <a:lnSpc>
                <a:spcPts val="6106"/>
              </a:lnSpc>
            </a:pPr>
            <a:endParaRPr lang="en-US" sz="6860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24853" y="2833751"/>
            <a:ext cx="5433381" cy="7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Entrenamiento del Modelo</a:t>
            </a:r>
          </a:p>
          <a:p>
            <a:pPr algn="l">
              <a:lnSpc>
                <a:spcPts val="2318"/>
              </a:lnSpc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Evaluacion de los diferentes modelos seleccionados como Regresión Logistica, Hist Gradient Boost, LightGBM, Catboost, XGBoost y Random Forest.</a:t>
            </a:r>
          </a:p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Verificar metricas como Accuracy, Recall, presicion, F1 Score, AUC, Matriz de confusión siendo la mas importante para nuestra evaluacion el recall y el F1 Score ya que quiero evaluar los retrasos. El F1-score es ideal cuando las clases están desbalanceadas esta métrica equilibra la precisión y el recall, ayudando a evaluar si el modelo: Detecta correctamente los vuelos retrasados (recall), Y evita falsas alarmas (precisión). En la industria aérea, ambos errores son costosos, así que el F1-score para la clase “retraso” es clave para saber si el modelo realmente es útil.</a:t>
            </a:r>
          </a:p>
          <a:p>
            <a:pPr algn="l">
              <a:lnSpc>
                <a:spcPts val="2318"/>
              </a:lnSpc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algn="l">
              <a:lnSpc>
                <a:spcPts val="2318"/>
              </a:lnSpc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Escongencia del mejor modelo</a:t>
            </a:r>
          </a:p>
          <a:p>
            <a:pPr algn="l">
              <a:lnSpc>
                <a:spcPts val="2318"/>
              </a:lnSpc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algn="l">
              <a:lnSpc>
                <a:spcPts val="2318"/>
              </a:lnSpc>
            </a:pPr>
            <a:endParaRPr lang="en-US" sz="190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2468" y="41538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04364" y="524766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97383" y="574451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1819" y="547781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431685" y="6085062"/>
            <a:ext cx="3177763" cy="4027973"/>
            <a:chOff x="0" y="0"/>
            <a:chExt cx="836942" cy="10608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6942" cy="1060865"/>
            </a:xfrm>
            <a:custGeom>
              <a:avLst/>
              <a:gdLst/>
              <a:ahLst/>
              <a:cxnLst/>
              <a:rect l="l" t="t" r="r" b="b"/>
              <a:pathLst>
                <a:path w="836942" h="1060865">
                  <a:moveTo>
                    <a:pt x="63343" y="0"/>
                  </a:moveTo>
                  <a:lnTo>
                    <a:pt x="773599" y="0"/>
                  </a:lnTo>
                  <a:cubicBezTo>
                    <a:pt x="808582" y="0"/>
                    <a:pt x="836942" y="28360"/>
                    <a:pt x="836942" y="63343"/>
                  </a:cubicBezTo>
                  <a:lnTo>
                    <a:pt x="836942" y="997522"/>
                  </a:lnTo>
                  <a:cubicBezTo>
                    <a:pt x="836942" y="1032506"/>
                    <a:pt x="808582" y="1060865"/>
                    <a:pt x="773599" y="1060865"/>
                  </a:cubicBezTo>
                  <a:lnTo>
                    <a:pt x="63343" y="1060865"/>
                  </a:lnTo>
                  <a:cubicBezTo>
                    <a:pt x="28360" y="1060865"/>
                    <a:pt x="0" y="1032506"/>
                    <a:pt x="0" y="997522"/>
                  </a:cubicBezTo>
                  <a:lnTo>
                    <a:pt x="0" y="63343"/>
                  </a:lnTo>
                  <a:cubicBezTo>
                    <a:pt x="0" y="28360"/>
                    <a:pt x="28360" y="0"/>
                    <a:pt x="63343" y="0"/>
                  </a:cubicBezTo>
                  <a:close/>
                </a:path>
              </a:pathLst>
            </a:custGeom>
            <a:solidFill>
              <a:srgbClr val="001737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36942" cy="111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ctr">
                <a:lnSpc>
                  <a:spcPts val="2940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62276" y="6411808"/>
            <a:ext cx="2318705" cy="35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1566" lvl="1" indent="-170783" algn="l">
              <a:lnSpc>
                <a:spcPts val="1930"/>
              </a:lnSpc>
              <a:buFont typeface="Arial"/>
              <a:buChar char="•"/>
            </a:pPr>
            <a:r>
              <a:rPr lang="en-US" sz="1582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 mejor modelo fue: El modelo CatBoost con class_weight fue el que presentó el mejor desempeño general, con un F1-score de 0.415 y un recall de 0.638, siendo capaz de identificar con eficacia los vuelos que probablemente se retrasen.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1" b="-8393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8634576" y="5286779"/>
            <a:ext cx="7978804" cy="3971521"/>
            <a:chOff x="0" y="0"/>
            <a:chExt cx="2101413" cy="1045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1413" cy="1045997"/>
            </a:xfrm>
            <a:custGeom>
              <a:avLst/>
              <a:gdLst/>
              <a:ahLst/>
              <a:cxnLst/>
              <a:rect l="l" t="t" r="r" b="b"/>
              <a:pathLst>
                <a:path w="2101413" h="1045997">
                  <a:moveTo>
                    <a:pt x="25228" y="0"/>
                  </a:moveTo>
                  <a:lnTo>
                    <a:pt x="2076185" y="0"/>
                  </a:lnTo>
                  <a:cubicBezTo>
                    <a:pt x="2082876" y="0"/>
                    <a:pt x="2089293" y="2658"/>
                    <a:pt x="2094024" y="7389"/>
                  </a:cubicBezTo>
                  <a:cubicBezTo>
                    <a:pt x="2098755" y="12120"/>
                    <a:pt x="2101413" y="18537"/>
                    <a:pt x="2101413" y="25228"/>
                  </a:cubicBezTo>
                  <a:lnTo>
                    <a:pt x="2101413" y="1020769"/>
                  </a:lnTo>
                  <a:cubicBezTo>
                    <a:pt x="2101413" y="1034702"/>
                    <a:pt x="2090118" y="1045997"/>
                    <a:pt x="2076185" y="1045997"/>
                  </a:cubicBezTo>
                  <a:lnTo>
                    <a:pt x="25228" y="1045997"/>
                  </a:lnTo>
                  <a:cubicBezTo>
                    <a:pt x="18537" y="1045997"/>
                    <a:pt x="12120" y="1043339"/>
                    <a:pt x="7389" y="1038608"/>
                  </a:cubicBezTo>
                  <a:cubicBezTo>
                    <a:pt x="2658" y="1033877"/>
                    <a:pt x="0" y="1027460"/>
                    <a:pt x="0" y="1020769"/>
                  </a:cubicBezTo>
                  <a:lnTo>
                    <a:pt x="0" y="25228"/>
                  </a:lnTo>
                  <a:cubicBezTo>
                    <a:pt x="0" y="18537"/>
                    <a:pt x="2658" y="12120"/>
                    <a:pt x="7389" y="7389"/>
                  </a:cubicBezTo>
                  <a:cubicBezTo>
                    <a:pt x="12120" y="2658"/>
                    <a:pt x="18537" y="0"/>
                    <a:pt x="25228" y="0"/>
                  </a:cubicBezTo>
                  <a:close/>
                </a:path>
              </a:pathLst>
            </a:custGeom>
            <a:solidFill>
              <a:srgbClr val="00173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01413" cy="110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4332" y="3129089"/>
            <a:ext cx="6075034" cy="2861002"/>
            <a:chOff x="0" y="0"/>
            <a:chExt cx="941182" cy="443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182" cy="443244"/>
            </a:xfrm>
            <a:custGeom>
              <a:avLst/>
              <a:gdLst/>
              <a:ahLst/>
              <a:cxnLst/>
              <a:rect l="l" t="t" r="r" b="b"/>
              <a:pathLst>
                <a:path w="941182" h="443244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417756"/>
                  </a:lnTo>
                  <a:cubicBezTo>
                    <a:pt x="941182" y="431833"/>
                    <a:pt x="929771" y="443244"/>
                    <a:pt x="915694" y="443244"/>
                  </a:cubicBezTo>
                  <a:lnTo>
                    <a:pt x="25488" y="443244"/>
                  </a:lnTo>
                  <a:cubicBezTo>
                    <a:pt x="11411" y="443244"/>
                    <a:pt x="0" y="431833"/>
                    <a:pt x="0" y="417756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3"/>
              <a:stretch>
                <a:fillRect t="-9720" b="-972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4332" y="6397298"/>
            <a:ext cx="6075034" cy="2861002"/>
            <a:chOff x="0" y="0"/>
            <a:chExt cx="941182" cy="4432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1182" cy="443244"/>
            </a:xfrm>
            <a:custGeom>
              <a:avLst/>
              <a:gdLst/>
              <a:ahLst/>
              <a:cxnLst/>
              <a:rect l="l" t="t" r="r" b="b"/>
              <a:pathLst>
                <a:path w="941182" h="443244">
                  <a:moveTo>
                    <a:pt x="25488" y="0"/>
                  </a:moveTo>
                  <a:lnTo>
                    <a:pt x="915694" y="0"/>
                  </a:lnTo>
                  <a:cubicBezTo>
                    <a:pt x="922454" y="0"/>
                    <a:pt x="928937" y="2685"/>
                    <a:pt x="933717" y="7465"/>
                  </a:cubicBezTo>
                  <a:cubicBezTo>
                    <a:pt x="938496" y="12245"/>
                    <a:pt x="941182" y="18728"/>
                    <a:pt x="941182" y="25488"/>
                  </a:cubicBezTo>
                  <a:lnTo>
                    <a:pt x="941182" y="417756"/>
                  </a:lnTo>
                  <a:cubicBezTo>
                    <a:pt x="941182" y="431833"/>
                    <a:pt x="929771" y="443244"/>
                    <a:pt x="915694" y="443244"/>
                  </a:cubicBezTo>
                  <a:lnTo>
                    <a:pt x="25488" y="443244"/>
                  </a:lnTo>
                  <a:cubicBezTo>
                    <a:pt x="11411" y="443244"/>
                    <a:pt x="0" y="431833"/>
                    <a:pt x="0" y="417756"/>
                  </a:cubicBezTo>
                  <a:lnTo>
                    <a:pt x="0" y="25488"/>
                  </a:lnTo>
                  <a:cubicBezTo>
                    <a:pt x="0" y="11411"/>
                    <a:pt x="11411" y="0"/>
                    <a:pt x="25488" y="0"/>
                  </a:cubicBezTo>
                  <a:close/>
                </a:path>
              </a:pathLst>
            </a:custGeom>
            <a:blipFill>
              <a:blip r:embed="rId4"/>
              <a:stretch>
                <a:fillRect l="-6012" r="-6012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8221256" y="2863954"/>
            <a:ext cx="9512379" cy="242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81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¿QUÉ DESCUBRIÓ DE LA INVESTIGACIÓN?</a:t>
            </a:r>
          </a:p>
          <a:p>
            <a:pPr algn="l">
              <a:lnSpc>
                <a:spcPts val="6064"/>
              </a:lnSpc>
            </a:pPr>
            <a:endParaRPr lang="en-US" sz="6814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35153" y="5905904"/>
            <a:ext cx="6977650" cy="264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318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Descubrí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que es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posible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anticipar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con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relativa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precisión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si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un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vuelo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se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retrasará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utilizando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variables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operativas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disponibles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antes del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despegue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 El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uso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modelos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aprendizaje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combinado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con un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análisis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adecuado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datos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y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técnicas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balanceo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permite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detectar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patrones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que no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serían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evidentes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mediante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análisis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tradicionales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 Además, se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evidenció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que la hora del día,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tipo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aerolínea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y la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duración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del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vuelo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influyen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fuertemente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en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los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  <a:r>
              <a:rPr lang="en-US" sz="1900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16" t="-30826" r="-11689" b="-13381"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9144000" y="5419929"/>
            <a:ext cx="7479668" cy="3838371"/>
            <a:chOff x="0" y="0"/>
            <a:chExt cx="1013940" cy="520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940" cy="520328"/>
            </a:xfrm>
            <a:custGeom>
              <a:avLst/>
              <a:gdLst/>
              <a:ahLst/>
              <a:cxnLst/>
              <a:rect l="l" t="t" r="r" b="b"/>
              <a:pathLst>
                <a:path w="1013940" h="520328">
                  <a:moveTo>
                    <a:pt x="20701" y="0"/>
                  </a:moveTo>
                  <a:lnTo>
                    <a:pt x="993239" y="0"/>
                  </a:lnTo>
                  <a:cubicBezTo>
                    <a:pt x="998729" y="0"/>
                    <a:pt x="1003995" y="2181"/>
                    <a:pt x="1007877" y="6063"/>
                  </a:cubicBezTo>
                  <a:cubicBezTo>
                    <a:pt x="1011759" y="9945"/>
                    <a:pt x="1013940" y="15211"/>
                    <a:pt x="1013940" y="20701"/>
                  </a:cubicBezTo>
                  <a:lnTo>
                    <a:pt x="1013940" y="499626"/>
                  </a:lnTo>
                  <a:cubicBezTo>
                    <a:pt x="1013940" y="505117"/>
                    <a:pt x="1011759" y="510382"/>
                    <a:pt x="1007877" y="514264"/>
                  </a:cubicBezTo>
                  <a:cubicBezTo>
                    <a:pt x="1003995" y="518147"/>
                    <a:pt x="998729" y="520328"/>
                    <a:pt x="993239" y="520328"/>
                  </a:cubicBezTo>
                  <a:lnTo>
                    <a:pt x="20701" y="520328"/>
                  </a:lnTo>
                  <a:cubicBezTo>
                    <a:pt x="15211" y="520328"/>
                    <a:pt x="9945" y="518147"/>
                    <a:pt x="6063" y="514264"/>
                  </a:cubicBezTo>
                  <a:cubicBezTo>
                    <a:pt x="2181" y="510382"/>
                    <a:pt x="0" y="505117"/>
                    <a:pt x="0" y="499626"/>
                  </a:cubicBezTo>
                  <a:lnTo>
                    <a:pt x="0" y="20701"/>
                  </a:lnTo>
                  <a:cubicBezTo>
                    <a:pt x="0" y="15211"/>
                    <a:pt x="2181" y="9945"/>
                    <a:pt x="6063" y="6063"/>
                  </a:cubicBezTo>
                  <a:cubicBezTo>
                    <a:pt x="9945" y="2181"/>
                    <a:pt x="15211" y="0"/>
                    <a:pt x="20701" y="0"/>
                  </a:cubicBezTo>
                  <a:close/>
                </a:path>
              </a:pathLst>
            </a:custGeom>
            <a:blipFill>
              <a:blip r:embed="rId3"/>
              <a:stretch>
                <a:fillRect t="-3174" b="-3174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99211" y="3037839"/>
            <a:ext cx="5925568" cy="6220461"/>
            <a:chOff x="0" y="0"/>
            <a:chExt cx="1560644" cy="1638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0644" cy="1638311"/>
            </a:xfrm>
            <a:custGeom>
              <a:avLst/>
              <a:gdLst/>
              <a:ahLst/>
              <a:cxnLst/>
              <a:rect l="l" t="t" r="r" b="b"/>
              <a:pathLst>
                <a:path w="1560644" h="1638311">
                  <a:moveTo>
                    <a:pt x="33970" y="0"/>
                  </a:moveTo>
                  <a:lnTo>
                    <a:pt x="1526674" y="0"/>
                  </a:lnTo>
                  <a:cubicBezTo>
                    <a:pt x="1535683" y="0"/>
                    <a:pt x="1544324" y="3579"/>
                    <a:pt x="1550694" y="9950"/>
                  </a:cubicBezTo>
                  <a:cubicBezTo>
                    <a:pt x="1557065" y="16320"/>
                    <a:pt x="1560644" y="24960"/>
                    <a:pt x="1560644" y="33970"/>
                  </a:cubicBezTo>
                  <a:lnTo>
                    <a:pt x="1560644" y="1604341"/>
                  </a:lnTo>
                  <a:cubicBezTo>
                    <a:pt x="1560644" y="1613350"/>
                    <a:pt x="1557065" y="1621991"/>
                    <a:pt x="1550694" y="1628361"/>
                  </a:cubicBezTo>
                  <a:cubicBezTo>
                    <a:pt x="1544324" y="1634732"/>
                    <a:pt x="1535683" y="1638311"/>
                    <a:pt x="1526674" y="1638311"/>
                  </a:cubicBezTo>
                  <a:lnTo>
                    <a:pt x="33970" y="1638311"/>
                  </a:lnTo>
                  <a:cubicBezTo>
                    <a:pt x="24960" y="1638311"/>
                    <a:pt x="16320" y="1634732"/>
                    <a:pt x="9950" y="1628361"/>
                  </a:cubicBezTo>
                  <a:cubicBezTo>
                    <a:pt x="3579" y="1621991"/>
                    <a:pt x="0" y="1613350"/>
                    <a:pt x="0" y="1604341"/>
                  </a:cubicBezTo>
                  <a:lnTo>
                    <a:pt x="0" y="33970"/>
                  </a:lnTo>
                  <a:cubicBezTo>
                    <a:pt x="0" y="24960"/>
                    <a:pt x="3579" y="16320"/>
                    <a:pt x="9950" y="9950"/>
                  </a:cubicBezTo>
                  <a:cubicBezTo>
                    <a:pt x="16320" y="3579"/>
                    <a:pt x="24960" y="0"/>
                    <a:pt x="33970" y="0"/>
                  </a:cubicBezTo>
                  <a:close/>
                </a:path>
              </a:pathLst>
            </a:custGeom>
            <a:solidFill>
              <a:srgbClr val="00173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60644" cy="1695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332" y="1281641"/>
            <a:ext cx="554025" cy="536900"/>
          </a:xfrm>
          <a:custGeom>
            <a:avLst/>
            <a:gdLst/>
            <a:ahLst/>
            <a:cxnLst/>
            <a:rect l="l" t="t" r="r" b="b"/>
            <a:pathLst>
              <a:path w="554025" h="536900">
                <a:moveTo>
                  <a:pt x="0" y="0"/>
                </a:moveTo>
                <a:lnTo>
                  <a:pt x="554025" y="0"/>
                </a:lnTo>
                <a:lnTo>
                  <a:pt x="554025" y="536900"/>
                </a:lnTo>
                <a:lnTo>
                  <a:pt x="0" y="53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TextBox 9"/>
          <p:cNvSpPr txBox="1"/>
          <p:nvPr/>
        </p:nvSpPr>
        <p:spPr>
          <a:xfrm>
            <a:off x="8950613" y="2095448"/>
            <a:ext cx="8187081" cy="382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654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 FUESE A HACER ESTE ESTUDIO DE NUEVO ¿QUÉ HARÍA MEJOR?</a:t>
            </a:r>
          </a:p>
          <a:p>
            <a:pPr algn="l">
              <a:lnSpc>
                <a:spcPts val="5821"/>
              </a:lnSpc>
            </a:pPr>
            <a:endParaRPr lang="en-US" sz="6540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21759" y="3750786"/>
            <a:ext cx="5280472" cy="461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523" lvl="1" indent="-179762" algn="l">
              <a:lnSpc>
                <a:spcPts val="2031"/>
              </a:lnSpc>
              <a:buFont typeface="Arial"/>
              <a:buChar char="•"/>
            </a:pP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Ampliaría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las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fuentes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datos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incluyendo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variables 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como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clima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y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tráfico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aéreo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</a:t>
            </a:r>
          </a:p>
          <a:p>
            <a:pPr algn="l">
              <a:lnSpc>
                <a:spcPts val="2031"/>
              </a:lnSpc>
            </a:pPr>
            <a:endParaRPr lang="en-US" sz="1665" dirty="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359523" lvl="1" indent="-179762" algn="l">
              <a:lnSpc>
                <a:spcPts val="2031"/>
              </a:lnSpc>
              <a:buFont typeface="Arial"/>
              <a:buChar char="•"/>
            </a:pP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tener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los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recursos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trabajaría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con un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volumen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datos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mayor, para no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limitarme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una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muestra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</a:t>
            </a:r>
          </a:p>
          <a:p>
            <a:pPr algn="l">
              <a:lnSpc>
                <a:spcPts val="2031"/>
              </a:lnSpc>
            </a:pPr>
            <a:endParaRPr lang="en-US" sz="1665" dirty="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359523" lvl="1" indent="-179762" algn="l">
              <a:lnSpc>
                <a:spcPts val="2031"/>
              </a:lnSpc>
              <a:buFont typeface="Arial"/>
              <a:buChar char="•"/>
            </a:pP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Probaría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arquitecturas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más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complejas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o redes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neuronales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</a:t>
            </a:r>
          </a:p>
          <a:p>
            <a:pPr algn="l">
              <a:lnSpc>
                <a:spcPts val="2031"/>
              </a:lnSpc>
            </a:pPr>
            <a:endParaRPr lang="en-US" sz="1665" dirty="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359523" lvl="1" indent="-179762" algn="l">
              <a:lnSpc>
                <a:spcPts val="2031"/>
              </a:lnSpc>
              <a:buFont typeface="Arial"/>
              <a:buChar char="•"/>
            </a:pP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Automatizaría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el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pipeline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desde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la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limpieza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hasta la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predicción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para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hacerlo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más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replicable.</a:t>
            </a:r>
          </a:p>
          <a:p>
            <a:pPr algn="l">
              <a:lnSpc>
                <a:spcPts val="2031"/>
              </a:lnSpc>
            </a:pPr>
            <a:endParaRPr lang="en-US" sz="1665" dirty="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  <a:p>
            <a:pPr marL="359523" lvl="1" indent="-179762" algn="l">
              <a:lnSpc>
                <a:spcPts val="2031"/>
              </a:lnSpc>
              <a:buFont typeface="Arial"/>
              <a:buChar char="•"/>
            </a:pP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Haría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más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énfasis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en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la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explicabilidad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del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modelo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para que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operadores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entiendan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por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qué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se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predice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que un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vuelo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se </a:t>
            </a:r>
            <a:r>
              <a:rPr lang="en-US" sz="1665" dirty="0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retrasará</a:t>
            </a:r>
            <a:r>
              <a:rPr lang="en-US" sz="1665" dirty="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.</a:t>
            </a:r>
          </a:p>
          <a:p>
            <a:pPr algn="l">
              <a:lnSpc>
                <a:spcPts val="2031"/>
              </a:lnSpc>
            </a:pPr>
            <a:endParaRPr lang="en-US" sz="1665" dirty="0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9964" y="1333874"/>
            <a:ext cx="253940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 Telling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9056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Puntualidad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89232" y="1333874"/>
            <a:ext cx="17215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Retrasos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91819" y="1333874"/>
            <a:ext cx="172156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Experiencia del Usuario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1022</Words>
  <Application>Microsoft Office PowerPoint</Application>
  <PresentationFormat>Personalizado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Poppins Light</vt:lpstr>
      <vt:lpstr>Poppins Extra-Light</vt:lpstr>
      <vt:lpstr>Poppins Semi-Bold</vt:lpstr>
      <vt:lpstr>Arial</vt:lpstr>
      <vt:lpstr>Poppins Bold</vt:lpstr>
      <vt:lpstr>Poppins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Retrasos en Vuelos Comerciales utilizando Modelos de Clasificación</dc:title>
  <cp:lastModifiedBy>Angiel Fernandez</cp:lastModifiedBy>
  <cp:revision>5</cp:revision>
  <dcterms:created xsi:type="dcterms:W3CDTF">2006-08-16T00:00:00Z</dcterms:created>
  <dcterms:modified xsi:type="dcterms:W3CDTF">2025-07-24T01:34:05Z</dcterms:modified>
  <dc:identifier>DAGtmtB5TNQ</dc:identifier>
</cp:coreProperties>
</file>